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61" r:id="rId4"/>
    <p:sldId id="263" r:id="rId5"/>
    <p:sldId id="274" r:id="rId6"/>
    <p:sldId id="276" r:id="rId7"/>
    <p:sldId id="277" r:id="rId8"/>
    <p:sldId id="278" r:id="rId9"/>
    <p:sldId id="279" r:id="rId10"/>
    <p:sldId id="280" r:id="rId11"/>
    <p:sldId id="283" r:id="rId12"/>
    <p:sldId id="281" r:id="rId13"/>
    <p:sldId id="271" r:id="rId14"/>
    <p:sldId id="270" r:id="rId15"/>
    <p:sldId id="272" r:id="rId16"/>
    <p:sldId id="273" r:id="rId17"/>
    <p:sldId id="282" r:id="rId18"/>
    <p:sldId id="28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990000"/>
    <a:srgbClr val="009900"/>
    <a:srgbClr val="FFFF00"/>
    <a:srgbClr val="00FF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B3421C-1D9A-4CA4-8BAA-204FF63D619C}" type="datetimeFigureOut">
              <a:rPr lang="en-US" smtClean="0"/>
              <a:pPr/>
              <a:t>3/12/2016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F2C2E98-1C0D-4D64-9940-E4868C016B2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1.docx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2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Word_Document4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4.v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C00000"/>
                </a:solidFill>
                <a:latin typeface="Jokerman" pitchFamily="82" charset="0"/>
              </a:rPr>
              <a:t>I</a:t>
            </a:r>
            <a:r>
              <a:rPr lang="en-US" sz="6000" dirty="0" smtClean="0">
                <a:solidFill>
                  <a:srgbClr val="00B050"/>
                </a:solidFill>
                <a:latin typeface="Jokerman" pitchFamily="82" charset="0"/>
              </a:rPr>
              <a:t>N</a:t>
            </a:r>
            <a:r>
              <a:rPr lang="en-US" sz="6000" dirty="0" smtClean="0">
                <a:solidFill>
                  <a:srgbClr val="FF0066"/>
                </a:solidFill>
                <a:latin typeface="Jokerman" pitchFamily="82" charset="0"/>
              </a:rPr>
              <a:t>F</a:t>
            </a:r>
            <a:r>
              <a:rPr lang="en-US" sz="6000" dirty="0" smtClean="0">
                <a:solidFill>
                  <a:srgbClr val="00B0F0"/>
                </a:solidFill>
                <a:latin typeface="Jokerman" pitchFamily="82" charset="0"/>
              </a:rPr>
              <a:t>O</a:t>
            </a:r>
            <a:r>
              <a:rPr lang="en-US" sz="6000" dirty="0" smtClean="0">
                <a:solidFill>
                  <a:srgbClr val="0070C0"/>
                </a:solidFill>
                <a:latin typeface="Jokerman" pitchFamily="82" charset="0"/>
              </a:rPr>
              <a:t>R</a:t>
            </a:r>
            <a:r>
              <a:rPr lang="en-US" sz="6000" dirty="0" smtClean="0">
                <a:solidFill>
                  <a:srgbClr val="00FF00"/>
                </a:solidFill>
                <a:latin typeface="Jokerman" pitchFamily="82" charset="0"/>
              </a:rPr>
              <a:t>M</a:t>
            </a:r>
            <a:r>
              <a:rPr lang="en-US" sz="6000" dirty="0" smtClean="0">
                <a:solidFill>
                  <a:srgbClr val="FFFF00"/>
                </a:solidFill>
                <a:latin typeface="Jokerman" pitchFamily="82" charset="0"/>
              </a:rPr>
              <a:t>A</a:t>
            </a:r>
            <a:r>
              <a:rPr lang="en-US" sz="6000" dirty="0" smtClean="0">
                <a:solidFill>
                  <a:srgbClr val="009900"/>
                </a:solidFill>
                <a:latin typeface="Jokerman" pitchFamily="82" charset="0"/>
              </a:rPr>
              <a:t>L</a:t>
            </a:r>
            <a:r>
              <a:rPr lang="en-US" sz="6000" dirty="0" smtClean="0">
                <a:latin typeface="Jokerman" pitchFamily="82" charset="0"/>
              </a:rPr>
              <a:t>  LETTER</a:t>
            </a:r>
            <a:endParaRPr lang="en-US" sz="6000" dirty="0">
              <a:latin typeface="Jokerman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>
              <a:lnSpc>
                <a:spcPct val="220000"/>
              </a:lnSpc>
            </a:pP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An informal letter is a letter you would write to a </a:t>
            </a:r>
            <a:r>
              <a:rPr lang="en-US" sz="2400" u="sng" dirty="0" smtClean="0">
                <a:solidFill>
                  <a:srgbClr val="FF0000"/>
                </a:solidFill>
                <a:latin typeface="Jokerman" pitchFamily="82" charset="0"/>
              </a:rPr>
              <a:t>friend,</a:t>
            </a: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 a </a:t>
            </a:r>
            <a:r>
              <a:rPr lang="en-US" sz="2400" u="sng" dirty="0" smtClean="0">
                <a:solidFill>
                  <a:srgbClr val="FF0000"/>
                </a:solidFill>
                <a:latin typeface="Jokerman" pitchFamily="82" charset="0"/>
              </a:rPr>
              <a:t>family member </a:t>
            </a:r>
            <a:r>
              <a:rPr lang="en-US" sz="2400" dirty="0" smtClean="0">
                <a:solidFill>
                  <a:srgbClr val="FF0000"/>
                </a:solidFill>
                <a:latin typeface="Jokerman" pitchFamily="82" charset="0"/>
              </a:rPr>
              <a:t>or </a:t>
            </a:r>
            <a:r>
              <a:rPr lang="en-US" sz="2400" u="sng" dirty="0" smtClean="0">
                <a:solidFill>
                  <a:srgbClr val="FF0000"/>
                </a:solidFill>
                <a:latin typeface="Jokerman" pitchFamily="82" charset="0"/>
              </a:rPr>
              <a:t>an acquaintance</a:t>
            </a:r>
            <a:r>
              <a:rPr lang="en-US" sz="2400" u="sng" dirty="0" smtClean="0">
                <a:latin typeface="Jokerman" pitchFamily="82" charset="0"/>
              </a:rPr>
              <a:t>.</a:t>
            </a:r>
            <a:endParaRPr lang="en-US" sz="2400" u="sng" dirty="0">
              <a:latin typeface="Jokerman" pitchFamily="8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 smtClean="0">
                <a:solidFill>
                  <a:srgbClr val="FF0000"/>
                </a:solidFill>
                <a:latin typeface="Jokerman" pitchFamily="82" charset="0"/>
              </a:rPr>
              <a:t>TO A FRIEND</a:t>
            </a:r>
            <a:endParaRPr lang="en-US" sz="4800" dirty="0">
              <a:solidFill>
                <a:srgbClr val="FF0000"/>
              </a:solidFill>
              <a:latin typeface="Jokerman" pitchFamily="82" charset="0"/>
            </a:endParaRPr>
          </a:p>
        </p:txBody>
      </p:sp>
      <p:pic>
        <p:nvPicPr>
          <p:cNvPr id="4" name="Content Placeholder 3" descr="FRIE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2000" y="1600200"/>
            <a:ext cx="7315200" cy="4572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FF"/>
                </a:solidFill>
                <a:latin typeface="Jokerman" pitchFamily="82" charset="0"/>
              </a:rPr>
              <a:t>AN ACQUIANTANCE</a:t>
            </a:r>
            <a:endParaRPr lang="en-US" dirty="0">
              <a:solidFill>
                <a:srgbClr val="0000FF"/>
              </a:solidFill>
              <a:latin typeface="Jokerman" pitchFamily="82" charset="0"/>
            </a:endParaRPr>
          </a:p>
        </p:txBody>
      </p:sp>
      <p:pic>
        <p:nvPicPr>
          <p:cNvPr id="4" name="Picture 6" descr="http://clipart.coolclips.com/300/wjm/tf05140/CoolClips_vc00267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1000" y="1143000"/>
            <a:ext cx="798195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  <a:latin typeface="Jokerman" pitchFamily="82" charset="0"/>
              </a:rPr>
              <a:t>OR A FAMILY MEMBER</a:t>
            </a:r>
            <a:endParaRPr lang="en-US" dirty="0">
              <a:solidFill>
                <a:srgbClr val="00B050"/>
              </a:solidFill>
              <a:latin typeface="Jokerman" pitchFamily="82" charset="0"/>
            </a:endParaRPr>
          </a:p>
        </p:txBody>
      </p:sp>
      <p:pic>
        <p:nvPicPr>
          <p:cNvPr id="4" name="Content Placeholder 3" descr="family-members-1-63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8763" y="1935163"/>
            <a:ext cx="5846473" cy="43894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620000" cy="1447800"/>
          </a:xfrm>
        </p:spPr>
        <p:txBody>
          <a:bodyPr/>
          <a:lstStyle/>
          <a:p>
            <a:r>
              <a:rPr lang="en-US" sz="3600" dirty="0" smtClean="0">
                <a:solidFill>
                  <a:srgbClr val="000099"/>
                </a:solidFill>
                <a:latin typeface="Jokerman" pitchFamily="82" charset="0"/>
              </a:rPr>
              <a:t>The classic informal letter has five parts as follows:</a:t>
            </a:r>
            <a:endParaRPr lang="en-US" sz="3600" dirty="0">
              <a:solidFill>
                <a:srgbClr val="000099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676400"/>
            <a:ext cx="2514600" cy="45720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 </a:t>
            </a:r>
            <a:r>
              <a:rPr lang="en-US" sz="4400" dirty="0" smtClean="0">
                <a:solidFill>
                  <a:srgbClr val="0000FF"/>
                </a:solidFill>
                <a:latin typeface="Jokerman" pitchFamily="82" charset="0"/>
              </a:rPr>
              <a:t>1</a:t>
            </a:r>
            <a:r>
              <a:rPr lang="en-US" sz="4400" baseline="30000" dirty="0" smtClean="0">
                <a:solidFill>
                  <a:srgbClr val="0000FF"/>
                </a:solidFill>
                <a:latin typeface="Jokerman" pitchFamily="82" charset="0"/>
              </a:rPr>
              <a:t>st</a:t>
            </a:r>
            <a:r>
              <a:rPr lang="en-US" sz="4400" dirty="0" smtClean="0">
                <a:solidFill>
                  <a:srgbClr val="0000FF"/>
                </a:solidFill>
                <a:latin typeface="Jokerman" pitchFamily="82" charset="0"/>
              </a:rPr>
              <a:t>…. </a:t>
            </a:r>
            <a:r>
              <a:rPr lang="en-US" sz="4400" b="1" dirty="0" smtClean="0">
                <a:solidFill>
                  <a:srgbClr val="0000FF"/>
                </a:solidFill>
                <a:latin typeface="Jokerman" pitchFamily="82" charset="0"/>
              </a:rPr>
              <a:t>Address Block</a:t>
            </a:r>
          </a:p>
          <a:p>
            <a:r>
              <a:rPr lang="en-US" sz="4400" b="1" dirty="0" smtClean="0">
                <a:solidFill>
                  <a:srgbClr val="C00000"/>
                </a:solidFill>
                <a:latin typeface="Jokerman" pitchFamily="82" charset="0"/>
              </a:rPr>
              <a:t>Your address, also known as the “return address”, comes first, to the left –top of the page along with the date.</a:t>
            </a:r>
          </a:p>
          <a:p>
            <a:endParaRPr lang="en-US" sz="4400" dirty="0" smtClean="0">
              <a:solidFill>
                <a:srgbClr val="0000FF"/>
              </a:solidFill>
              <a:latin typeface="Jokerman" pitchFamily="82" charset="0"/>
            </a:endParaRPr>
          </a:p>
          <a:p>
            <a:endParaRPr lang="en-US" sz="4400" dirty="0">
              <a:solidFill>
                <a:srgbClr val="0000FF"/>
              </a:solidFill>
              <a:latin typeface="Jokerman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886200" y="2514600"/>
            <a:ext cx="3886200" cy="3962400"/>
          </a:xfrm>
        </p:spPr>
        <p:txBody>
          <a:bodyPr/>
          <a:lstStyle/>
          <a:p>
            <a:r>
              <a:rPr lang="en-US" dirty="0" smtClean="0">
                <a:latin typeface="Jokerman" pitchFamily="82" charset="0"/>
              </a:rPr>
              <a:t>Letter to a friend</a:t>
            </a:r>
            <a:endParaRPr lang="en-US" dirty="0">
              <a:latin typeface="Jokerman" pitchFamily="82" charset="0"/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5562600" y="3657600"/>
            <a:ext cx="152400" cy="1524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1"/>
            <a:ext cx="2822448" cy="1066800"/>
          </a:xfrm>
        </p:spPr>
        <p:txBody>
          <a:bodyPr>
            <a:normAutofit/>
          </a:bodyPr>
          <a:lstStyle/>
          <a:p>
            <a:r>
              <a:rPr lang="en-US" sz="6000" u="sng" dirty="0" smtClean="0">
                <a:latin typeface="Jokerman" pitchFamily="82" charset="0"/>
              </a:rPr>
              <a:t>notice</a:t>
            </a:r>
            <a:endParaRPr lang="en-US" sz="6000" u="sng" dirty="0">
              <a:latin typeface="Jokerman" pitchFamily="8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228600" y="1524000"/>
            <a:ext cx="2819400" cy="4876800"/>
          </a:xfrm>
        </p:spPr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sz="3600" dirty="0" smtClean="0">
                <a:solidFill>
                  <a:srgbClr val="0070C0"/>
                </a:solidFill>
                <a:latin typeface="Jokerman" pitchFamily="82" charset="0"/>
              </a:rPr>
              <a:t>Where the address starts </a:t>
            </a: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solidFill>
                  <a:schemeClr val="accent5">
                    <a:lumMod val="50000"/>
                  </a:schemeClr>
                </a:solidFill>
                <a:latin typeface="Jokerman" pitchFamily="82" charset="0"/>
              </a:rPr>
              <a:t>Where and how it ends</a:t>
            </a:r>
          </a:p>
          <a:p>
            <a:pPr>
              <a:buFont typeface="Arial" pitchFamily="34" charset="0"/>
              <a:buChar char="•"/>
            </a:pPr>
            <a:r>
              <a:rPr lang="en-US" sz="3600" dirty="0" smtClean="0">
                <a:solidFill>
                  <a:srgbClr val="FF0000"/>
                </a:solidFill>
                <a:latin typeface="Jokerman" pitchFamily="82" charset="0"/>
              </a:rPr>
              <a:t>Leave a line to write the date-</a:t>
            </a:r>
            <a:r>
              <a:rPr lang="en-US" sz="3600" dirty="0" err="1" smtClean="0">
                <a:solidFill>
                  <a:srgbClr val="FF0000"/>
                </a:solidFill>
                <a:latin typeface="Jokerman" pitchFamily="82" charset="0"/>
              </a:rPr>
              <a:t>dmy</a:t>
            </a:r>
            <a:endParaRPr lang="en-US" sz="3600" dirty="0">
              <a:solidFill>
                <a:srgbClr val="FF0000"/>
              </a:solidFill>
              <a:latin typeface="Jokerman" pitchFamily="82" charset="0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idx="1"/>
          </p:nvPr>
        </p:nvSpPr>
        <p:spPr>
          <a:xfrm rot="420000">
            <a:off x="3388625" y="1193574"/>
            <a:ext cx="4617720" cy="5526548"/>
          </a:xfrm>
        </p:spPr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3810000" y="304800"/>
          <a:ext cx="4419600" cy="6248400"/>
        </p:xfrm>
        <a:graphic>
          <a:graphicData uri="http://schemas.openxmlformats.org/presentationml/2006/ole">
            <p:oleObj spid="_x0000_s4098" name="Document" r:id="rId3" imgW="6095861" imgH="8123450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3886200" cy="1219200"/>
          </a:xfrm>
        </p:spPr>
        <p:txBody>
          <a:bodyPr/>
          <a:lstStyle/>
          <a:p>
            <a:r>
              <a:rPr lang="en-US" sz="2800" b="1" dirty="0" smtClean="0">
                <a:solidFill>
                  <a:srgbClr val="00B050"/>
                </a:solidFill>
                <a:latin typeface="Jokerman" pitchFamily="82" charset="0"/>
              </a:rPr>
              <a:t>2. 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Jokerman" pitchFamily="82" charset="0"/>
              </a:rPr>
              <a:t>Opening 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  <a:latin typeface="Jokerman" pitchFamily="82" charset="0"/>
              </a:rPr>
              <a:t>Salutation</a:t>
            </a:r>
            <a:r>
              <a:rPr lang="en-US" sz="2800" dirty="0" smtClean="0">
                <a:solidFill>
                  <a:srgbClr val="00B050"/>
                </a:solidFill>
                <a:latin typeface="Jokerman" pitchFamily="82" charset="0"/>
              </a:rPr>
              <a:t/>
            </a:r>
            <a:br>
              <a:rPr lang="en-US" sz="2800" dirty="0" smtClean="0">
                <a:solidFill>
                  <a:srgbClr val="00B050"/>
                </a:solidFill>
                <a:latin typeface="Jokerman" pitchFamily="82" charset="0"/>
              </a:rPr>
            </a:b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52400" y="1219200"/>
            <a:ext cx="3276600" cy="54102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latin typeface="Jokerman" pitchFamily="82" charset="0"/>
              </a:rPr>
              <a:t>This is the opening greeting; typically </a:t>
            </a:r>
            <a:r>
              <a:rPr lang="en-US" sz="2800" i="1" dirty="0" smtClean="0">
                <a:latin typeface="Jokerman" pitchFamily="82" charset="0"/>
              </a:rPr>
              <a:t>"Dear John".</a:t>
            </a:r>
            <a:r>
              <a:rPr lang="en-US" sz="2800" dirty="0" smtClean="0">
                <a:latin typeface="Jokerman" pitchFamily="82" charset="0"/>
              </a:rPr>
              <a:t>  </a:t>
            </a:r>
            <a:r>
              <a:rPr lang="en-US" sz="2800" u="sng" dirty="0" smtClean="0">
                <a:latin typeface="Jokerman" pitchFamily="82" charset="0"/>
              </a:rPr>
              <a:t>Left-justify</a:t>
            </a:r>
            <a:r>
              <a:rPr lang="en-US" sz="2800" dirty="0" smtClean="0">
                <a:latin typeface="Jokerman" pitchFamily="82" charset="0"/>
              </a:rPr>
              <a:t> this block. More terms- </a:t>
            </a:r>
            <a:r>
              <a:rPr lang="en-US" sz="2800" u="sng" dirty="0" smtClean="0">
                <a:solidFill>
                  <a:srgbClr val="C00000"/>
                </a:solidFill>
                <a:latin typeface="Jokerman" pitchFamily="82" charset="0"/>
              </a:rPr>
              <a:t>Hi,</a:t>
            </a:r>
            <a:r>
              <a:rPr lang="en-US" sz="2800" dirty="0" smtClean="0">
                <a:latin typeface="Jokerman" pitchFamily="82" charset="0"/>
              </a:rPr>
              <a:t> </a:t>
            </a:r>
            <a:r>
              <a:rPr lang="en-US" sz="2800" u="sng" dirty="0" smtClean="0">
                <a:solidFill>
                  <a:schemeClr val="accent6">
                    <a:lumMod val="50000"/>
                  </a:schemeClr>
                </a:solidFill>
                <a:latin typeface="Jokerman" pitchFamily="82" charset="0"/>
              </a:rPr>
              <a:t>Hello,</a:t>
            </a:r>
            <a:r>
              <a:rPr lang="en-US" sz="2800" u="sng" dirty="0" smtClean="0">
                <a:latin typeface="Jokerman" pitchFamily="82" charset="0"/>
              </a:rPr>
              <a:t> </a:t>
            </a:r>
            <a:r>
              <a:rPr lang="en-US" sz="2800" u="sng" dirty="0" smtClean="0">
                <a:solidFill>
                  <a:schemeClr val="accent1"/>
                </a:solidFill>
                <a:latin typeface="Jokerman" pitchFamily="82" charset="0"/>
              </a:rPr>
              <a:t>Dearest,</a:t>
            </a:r>
            <a:r>
              <a:rPr lang="en-US" sz="2800" dirty="0" smtClean="0">
                <a:solidFill>
                  <a:schemeClr val="accent1"/>
                </a:solidFill>
                <a:latin typeface="Jokerman" pitchFamily="82" charset="0"/>
              </a:rPr>
              <a:t> </a:t>
            </a:r>
            <a:r>
              <a:rPr lang="en-US" sz="2800" u="sng" dirty="0" smtClean="0">
                <a:solidFill>
                  <a:srgbClr val="7030A0"/>
                </a:solidFill>
                <a:latin typeface="Jokerman" pitchFamily="82" charset="0"/>
              </a:rPr>
              <a:t>Respected</a:t>
            </a:r>
          </a:p>
          <a:p>
            <a:pPr>
              <a:lnSpc>
                <a:spcPct val="150000"/>
              </a:lnSpc>
            </a:pPr>
            <a:r>
              <a:rPr lang="en-US" sz="2800" u="sng" dirty="0" smtClean="0">
                <a:solidFill>
                  <a:srgbClr val="7030A0"/>
                </a:solidFill>
                <a:latin typeface="Jokerman" pitchFamily="82" charset="0"/>
              </a:rPr>
              <a:t>(</a:t>
            </a:r>
            <a:r>
              <a:rPr lang="en-US" sz="2800" b="1" u="sng" dirty="0" smtClean="0">
                <a:solidFill>
                  <a:srgbClr val="7030A0"/>
                </a:solidFill>
                <a:latin typeface="Jokerman" pitchFamily="82" charset="0"/>
              </a:rPr>
              <a:t>starts on the left, leave a line after the date)</a:t>
            </a:r>
            <a:endParaRPr lang="en-US" sz="2800" b="1" u="sng" dirty="0" smtClean="0">
              <a:solidFill>
                <a:srgbClr val="7030A0"/>
              </a:solidFill>
              <a:latin typeface="Jokerman" pitchFamily="82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7600" y="685800"/>
            <a:ext cx="5111750" cy="5943600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3810000" y="228600"/>
          <a:ext cx="4724400" cy="6400800"/>
        </p:xfrm>
        <a:graphic>
          <a:graphicData uri="http://schemas.openxmlformats.org/presentationml/2006/ole">
            <p:oleObj spid="_x0000_s6146" name="Document" r:id="rId3" imgW="6095861" imgH="8033146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Jokerman" pitchFamily="82" charset="0"/>
              </a:rPr>
              <a:t>The third part- body block</a:t>
            </a:r>
            <a:endParaRPr lang="en-US" dirty="0">
              <a:latin typeface="Jokerm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3200" dirty="0" smtClean="0">
                <a:latin typeface="Jokerman" pitchFamily="82" charset="0"/>
              </a:rPr>
              <a:t>This is your actual letter content (</a:t>
            </a:r>
            <a:r>
              <a:rPr lang="en-US" sz="3200" i="1" dirty="0" smtClean="0">
                <a:latin typeface="Jokerman" pitchFamily="82" charset="0"/>
              </a:rPr>
              <a:t>introduction + main parts + final paragraphs</a:t>
            </a:r>
            <a:r>
              <a:rPr lang="en-US" sz="3200" dirty="0" smtClean="0">
                <a:latin typeface="Jokerman" pitchFamily="82" charset="0"/>
              </a:rPr>
              <a:t>). It can be anywhere from a </a:t>
            </a:r>
            <a:r>
              <a:rPr lang="en-US" sz="3200" u="sng" dirty="0" smtClean="0">
                <a:solidFill>
                  <a:srgbClr val="C00000"/>
                </a:solidFill>
                <a:latin typeface="Jokerman" pitchFamily="82" charset="0"/>
              </a:rPr>
              <a:t>few paragraphs </a:t>
            </a:r>
            <a:r>
              <a:rPr lang="en-US" sz="3200" dirty="0" smtClean="0">
                <a:latin typeface="Jokerman" pitchFamily="82" charset="0"/>
              </a:rPr>
              <a:t>in length up to multiple pages. In the exam the length of the letter will be defined in the task (usually somewhere between 120 and 180 words). </a:t>
            </a:r>
            <a:r>
              <a:rPr lang="en-US" sz="3200" dirty="0" smtClean="0">
                <a:solidFill>
                  <a:srgbClr val="C00000"/>
                </a:solidFill>
                <a:latin typeface="Jokerman" pitchFamily="82" charset="0"/>
              </a:rPr>
              <a:t>The body paragraphs should be </a:t>
            </a:r>
            <a:r>
              <a:rPr lang="en-US" sz="3200" u="sng" dirty="0" smtClean="0">
                <a:solidFill>
                  <a:srgbClr val="C00000"/>
                </a:solidFill>
                <a:latin typeface="Jokerman" pitchFamily="82" charset="0"/>
              </a:rPr>
              <a:t>left justified.</a:t>
            </a:r>
            <a:r>
              <a:rPr lang="en-US" sz="3200" dirty="0" smtClean="0">
                <a:solidFill>
                  <a:srgbClr val="C00000"/>
                </a:solidFill>
                <a:latin typeface="Jokerman" pitchFamily="82" charset="0"/>
              </a:rPr>
              <a:t> Some examples:-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954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1"/>
                </a:solidFill>
                <a:latin typeface="Jokerman" pitchFamily="82" charset="0"/>
              </a:rPr>
              <a:t>Example of a letter’s main part-body</a:t>
            </a:r>
            <a:endParaRPr lang="en-US" dirty="0">
              <a:solidFill>
                <a:schemeClr val="tx1"/>
              </a:solidFill>
              <a:latin typeface="Jokerm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533400" y="1752600"/>
          <a:ext cx="8077200" cy="4572000"/>
        </p:xfrm>
        <a:graphic>
          <a:graphicData uri="http://schemas.openxmlformats.org/presentationml/2006/ole">
            <p:oleObj spid="_x0000_s7170" name="Document" r:id="rId3" imgW="6095861" imgH="8049336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47800"/>
          </a:xfrm>
        </p:spPr>
        <p:txBody>
          <a:bodyPr>
            <a:normAutofit fontScale="90000"/>
          </a:bodyPr>
          <a:lstStyle/>
          <a:p>
            <a:r>
              <a:rPr lang="en-US" sz="5400" b="1" dirty="0" smtClean="0">
                <a:latin typeface="Jokerman" pitchFamily="82" charset="0"/>
              </a:rPr>
              <a:t>4.Closing Salutation</a:t>
            </a:r>
            <a:r>
              <a:rPr lang="en-US" sz="5400" dirty="0" smtClean="0">
                <a:latin typeface="Jokerman" pitchFamily="82" charset="0"/>
              </a:rPr>
              <a:t/>
            </a:r>
            <a:br>
              <a:rPr lang="en-US" sz="5400" dirty="0" smtClean="0">
                <a:latin typeface="Jokerman" pitchFamily="82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latin typeface="Jokerman" pitchFamily="82" charset="0"/>
              </a:rPr>
              <a:t>This is where you say goodbye. Typically, closing salutations for informal letters include such phrases as: </a:t>
            </a:r>
            <a:r>
              <a:rPr lang="en-US" sz="3600" i="1" dirty="0" smtClean="0">
                <a:latin typeface="Jokerman" pitchFamily="82" charset="0"/>
              </a:rPr>
              <a:t>"</a:t>
            </a:r>
            <a:r>
              <a:rPr lang="en-US" sz="3600" b="1" i="1" dirty="0" smtClean="0">
                <a:solidFill>
                  <a:srgbClr val="C00000"/>
                </a:solidFill>
                <a:latin typeface="Jokerman" pitchFamily="82" charset="0"/>
              </a:rPr>
              <a:t>Yours truly,", </a:t>
            </a:r>
            <a:r>
              <a:rPr lang="en-US" sz="3600" i="1" dirty="0" smtClean="0">
                <a:latin typeface="Jokerman" pitchFamily="82" charset="0"/>
              </a:rPr>
              <a:t>"</a:t>
            </a:r>
            <a:r>
              <a:rPr lang="en-US" sz="3600" b="1" i="1" dirty="0" smtClean="0">
                <a:latin typeface="Jokerman" pitchFamily="82" charset="0"/>
              </a:rPr>
              <a:t>Your friend,</a:t>
            </a:r>
            <a:r>
              <a:rPr lang="en-US" sz="3600" i="1" dirty="0" smtClean="0">
                <a:latin typeface="Jokerman" pitchFamily="82" charset="0"/>
              </a:rPr>
              <a:t>", "All the best,", </a:t>
            </a:r>
            <a:r>
              <a:rPr lang="en-US" sz="3600" b="1" i="1" dirty="0" smtClean="0">
                <a:solidFill>
                  <a:srgbClr val="C00000"/>
                </a:solidFill>
                <a:latin typeface="Jokerman" pitchFamily="82" charset="0"/>
              </a:rPr>
              <a:t>Take care</a:t>
            </a:r>
            <a:r>
              <a:rPr lang="en-US" sz="3600" i="1" dirty="0" smtClean="0">
                <a:latin typeface="Jokerman" pitchFamily="82" charset="0"/>
              </a:rPr>
              <a:t>,“ "</a:t>
            </a:r>
            <a:r>
              <a:rPr lang="en-US" sz="3600" b="1" i="1" dirty="0" smtClean="0">
                <a:solidFill>
                  <a:srgbClr val="C00000"/>
                </a:solidFill>
                <a:latin typeface="Jokerman" pitchFamily="82" charset="0"/>
              </a:rPr>
              <a:t>See you soon,"</a:t>
            </a:r>
            <a:r>
              <a:rPr lang="en-US" sz="3600" i="1" dirty="0" smtClean="0">
                <a:latin typeface="Jokerman" pitchFamily="82" charset="0"/>
              </a:rPr>
              <a:t>, "</a:t>
            </a:r>
            <a:r>
              <a:rPr lang="en-US" sz="3600" b="1" i="1" dirty="0" smtClean="0">
                <a:solidFill>
                  <a:srgbClr val="C00000"/>
                </a:solidFill>
                <a:latin typeface="Jokerman" pitchFamily="82" charset="0"/>
              </a:rPr>
              <a:t>Don't be a stranger,",</a:t>
            </a:r>
            <a:r>
              <a:rPr lang="en-US" sz="3600" b="1" dirty="0" smtClean="0">
                <a:solidFill>
                  <a:srgbClr val="C00000"/>
                </a:solidFill>
                <a:latin typeface="Jokerman" pitchFamily="82" charset="0"/>
              </a:rPr>
              <a:t> </a:t>
            </a:r>
            <a:r>
              <a:rPr lang="en-US" sz="3600" dirty="0" smtClean="0">
                <a:latin typeface="Jokerman" pitchFamily="82" charset="0"/>
              </a:rPr>
              <a:t>etc.</a:t>
            </a:r>
          </a:p>
          <a:p>
            <a:endParaRPr lang="en-US" sz="3200" dirty="0" smtClean="0">
              <a:latin typeface="Jokerman" pitchFamily="82" charset="0"/>
            </a:endParaRPr>
          </a:p>
          <a:p>
            <a:r>
              <a:rPr lang="en-US" sz="3200" dirty="0" smtClean="0">
                <a:latin typeface="Jokerman" pitchFamily="82" charset="0"/>
              </a:rPr>
              <a:t> </a:t>
            </a:r>
            <a:r>
              <a:rPr lang="en-US" sz="3200" u="sng" dirty="0" smtClean="0">
                <a:latin typeface="Jokerman" pitchFamily="82" charset="0"/>
              </a:rPr>
              <a:t>Left-justify</a:t>
            </a:r>
            <a:r>
              <a:rPr lang="en-US" sz="3200" dirty="0" smtClean="0">
                <a:latin typeface="Jokerman" pitchFamily="82" charset="0"/>
              </a:rPr>
              <a:t> the closing salutation.</a:t>
            </a:r>
          </a:p>
          <a:p>
            <a:endParaRPr lang="en-US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C00000"/>
                </a:solidFill>
                <a:latin typeface="Jokerman" pitchFamily="82" charset="0"/>
              </a:rPr>
              <a:t>The 5</a:t>
            </a:r>
            <a:r>
              <a:rPr lang="en-US" b="1" baseline="30000" dirty="0" smtClean="0">
                <a:solidFill>
                  <a:srgbClr val="C00000"/>
                </a:solidFill>
                <a:latin typeface="Jokerman" pitchFamily="82" charset="0"/>
              </a:rPr>
              <a:t>th</a:t>
            </a:r>
            <a:r>
              <a:rPr lang="en-US" b="1" dirty="0" smtClean="0">
                <a:solidFill>
                  <a:srgbClr val="C00000"/>
                </a:solidFill>
                <a:latin typeface="Jokerman" pitchFamily="82" charset="0"/>
              </a:rPr>
              <a:t> part is the signature or how to sign-off</a:t>
            </a:r>
            <a:endParaRPr lang="en-US" b="1" dirty="0">
              <a:solidFill>
                <a:srgbClr val="C00000"/>
              </a:solidFill>
              <a:latin typeface="Jokerm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922520"/>
          </a:xfrm>
        </p:spPr>
        <p:txBody>
          <a:bodyPr>
            <a:normAutofit fontScale="92500"/>
          </a:bodyPr>
          <a:lstStyle/>
          <a:p>
            <a:r>
              <a:rPr lang="en-US" dirty="0" smtClean="0">
                <a:latin typeface="Jokerman" pitchFamily="82" charset="0"/>
              </a:rPr>
              <a:t>T</a:t>
            </a:r>
            <a:r>
              <a:rPr lang="en-US" dirty="0" smtClean="0">
                <a:latin typeface="Jokerman" pitchFamily="82" charset="0"/>
              </a:rPr>
              <a:t>he </a:t>
            </a:r>
            <a:r>
              <a:rPr lang="en-US" dirty="0" smtClean="0">
                <a:latin typeface="Jokerman" pitchFamily="82" charset="0"/>
              </a:rPr>
              <a:t>sign-off depends on the salutation</a:t>
            </a:r>
            <a:r>
              <a:rPr lang="en-US" dirty="0" smtClean="0">
                <a:latin typeface="Jokerman" pitchFamily="82" charset="0"/>
              </a:rPr>
              <a:t>.</a:t>
            </a:r>
            <a:r>
              <a:rPr lang="en-US" dirty="0" smtClean="0">
                <a:latin typeface="Jokerman" pitchFamily="82" charset="0"/>
              </a:rPr>
              <a:t> </a:t>
            </a:r>
            <a:r>
              <a:rPr lang="en-US" dirty="0" smtClean="0">
                <a:latin typeface="Jokerman" pitchFamily="82" charset="0"/>
              </a:rPr>
              <a:t>If </a:t>
            </a:r>
            <a:r>
              <a:rPr lang="en-US" dirty="0" smtClean="0">
                <a:latin typeface="Jokerman" pitchFamily="82" charset="0"/>
              </a:rPr>
              <a:t>addressed to </a:t>
            </a:r>
            <a:r>
              <a:rPr lang="en-US" dirty="0" smtClean="0">
                <a:latin typeface="Jokerman" pitchFamily="82" charset="0"/>
              </a:rPr>
              <a:t>'</a:t>
            </a:r>
            <a:r>
              <a:rPr lang="en-US" b="1" dirty="0" smtClean="0">
                <a:latin typeface="Jokerman" pitchFamily="82" charset="0"/>
              </a:rPr>
              <a:t>Dear</a:t>
            </a:r>
            <a:r>
              <a:rPr lang="en-US" dirty="0" smtClean="0">
                <a:latin typeface="Jokerman" pitchFamily="82" charset="0"/>
              </a:rPr>
              <a:t> (friends name)'; </a:t>
            </a:r>
            <a:r>
              <a:rPr lang="en-US" dirty="0" smtClean="0">
                <a:latin typeface="Jokerman" pitchFamily="82" charset="0"/>
              </a:rPr>
              <a:t>sign-off such as 'With love', </a:t>
            </a:r>
            <a:r>
              <a:rPr lang="en-US" b="1" dirty="0" smtClean="0">
                <a:latin typeface="Jokerman" pitchFamily="82" charset="0"/>
              </a:rPr>
              <a:t>'Best wishes</a:t>
            </a:r>
            <a:r>
              <a:rPr lang="en-US" dirty="0" smtClean="0">
                <a:latin typeface="Jokerman" pitchFamily="82" charset="0"/>
              </a:rPr>
              <a:t>' or </a:t>
            </a:r>
            <a:r>
              <a:rPr lang="en-US" b="1" dirty="0" smtClean="0">
                <a:latin typeface="Jokerman" pitchFamily="82" charset="0"/>
              </a:rPr>
              <a:t>'Love from</a:t>
            </a:r>
            <a:r>
              <a:rPr lang="en-US" dirty="0" smtClean="0">
                <a:latin typeface="Jokerman" pitchFamily="82" charset="0"/>
              </a:rPr>
              <a:t>' are usual. </a:t>
            </a:r>
            <a:endParaRPr lang="en-US" dirty="0" smtClean="0">
              <a:latin typeface="Jokerman" pitchFamily="82" charset="0"/>
            </a:endParaRP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Cheerful greetings to all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Hugs,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Wishing 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you the best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Write 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soon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Your 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friend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Yours 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in friendship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Kind thoughts,</a:t>
            </a:r>
          </a:p>
          <a:p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Take care</a:t>
            </a:r>
            <a:r>
              <a:rPr lang="en-US" b="1" dirty="0" smtClean="0">
                <a:solidFill>
                  <a:srgbClr val="0000FF"/>
                </a:solidFill>
                <a:latin typeface="Jokerman" pitchFamily="82" charset="0"/>
              </a:rPr>
              <a:t>.</a:t>
            </a:r>
            <a:endParaRPr lang="en-US" b="1" dirty="0">
              <a:solidFill>
                <a:srgbClr val="0000FF"/>
              </a:solidFill>
              <a:latin typeface="Jokerman" pitchFamily="8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3505200" cy="781048"/>
          </a:xfrm>
        </p:spPr>
        <p:txBody>
          <a:bodyPr/>
          <a:lstStyle/>
          <a:p>
            <a:r>
              <a:rPr lang="en-US" sz="2800" b="1" dirty="0" smtClean="0">
                <a:latin typeface="Jokerman" pitchFamily="82" charset="0"/>
              </a:rPr>
              <a:t>Signature Block</a:t>
            </a:r>
            <a:endParaRPr lang="en-US" sz="2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524000"/>
            <a:ext cx="2743200" cy="4724400"/>
          </a:xfrm>
        </p:spPr>
        <p:txBody>
          <a:bodyPr>
            <a:normAutofit fontScale="92500"/>
          </a:bodyPr>
          <a:lstStyle/>
          <a:p>
            <a:r>
              <a:rPr lang="en-US" sz="2800" dirty="0" smtClean="0">
                <a:solidFill>
                  <a:srgbClr val="C00000"/>
                </a:solidFill>
                <a:latin typeface="Jokerman" pitchFamily="82" charset="0"/>
              </a:rPr>
              <a:t>Since it is an informal letter to someone who knows you reasonably well, just sign your first name. </a:t>
            </a:r>
          </a:p>
          <a:p>
            <a:endParaRPr lang="en-US" sz="2800" dirty="0" smtClean="0">
              <a:solidFill>
                <a:srgbClr val="C00000"/>
              </a:solidFill>
              <a:latin typeface="Jokerman" pitchFamily="82" charset="0"/>
            </a:endParaRPr>
          </a:p>
          <a:p>
            <a:r>
              <a:rPr lang="en-US" sz="2800" dirty="0" smtClean="0">
                <a:solidFill>
                  <a:srgbClr val="C00000"/>
                </a:solidFill>
                <a:latin typeface="Jokerman" pitchFamily="82" charset="0"/>
              </a:rPr>
              <a:t>Also </a:t>
            </a:r>
            <a:r>
              <a:rPr lang="en-US" sz="2800" u="sng" dirty="0" smtClean="0">
                <a:solidFill>
                  <a:srgbClr val="C00000"/>
                </a:solidFill>
                <a:latin typeface="Jokerman" pitchFamily="82" charset="0"/>
              </a:rPr>
              <a:t>left-justify</a:t>
            </a:r>
            <a:r>
              <a:rPr lang="en-US" sz="2800" dirty="0" smtClean="0">
                <a:solidFill>
                  <a:srgbClr val="C00000"/>
                </a:solidFill>
                <a:latin typeface="Jokerman" pitchFamily="82" charset="0"/>
              </a:rPr>
              <a:t> this block.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304800"/>
            <a:ext cx="5111750" cy="5943600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3810000" y="228600"/>
          <a:ext cx="4800600" cy="6019800"/>
        </p:xfrm>
        <a:graphic>
          <a:graphicData uri="http://schemas.openxmlformats.org/presentationml/2006/ole">
            <p:oleObj spid="_x0000_s8194" name="Document" r:id="rId3" imgW="6095861" imgH="797666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age.slidesharecdn.com/businesslettersemails-150201095011-conversion-gate02/95/business-letters-emails-2-638.jpg?cb=142278472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age.slidesharecdn.com/writinganinformalletter-131127112835-phpapp02/95/the-ultimate-informal-letter-writing-guide-9-638.jpg?cb=138555181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04800"/>
            <a:ext cx="81534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age.slidesharecdn.com/writinganinformalletter-131127112835-phpapp02/95/the-ultimate-informal-letter-writing-guide-8-638.jpg%253Fcb%253D138557341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image.slidesharecdn.com/caewtpart1-131118072331-phpapp02/95/useful-language-for-cae-wt-paper-part1-12-638.jpg?cb=138475946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001000" cy="838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sz="5400" b="1" u="sng" dirty="0" smtClean="0">
                <a:latin typeface="Jokerman" pitchFamily="82" charset="0"/>
              </a:rPr>
              <a:t>point out the mistakes </a:t>
            </a:r>
            <a:endParaRPr lang="en-US" sz="5400" b="1" u="sng" dirty="0">
              <a:latin typeface="Jokerman" pitchFamily="82" charset="0"/>
            </a:endParaRPr>
          </a:p>
        </p:txBody>
      </p:sp>
      <p:pic>
        <p:nvPicPr>
          <p:cNvPr id="4" name="Content Placeholder 3" descr="http://4.bp.blogspot.com/-yumxgE6Ni9U/UuvYi4lJQmI/AAAAAAAAEG4/9hRQDHJzL6M/s1600/informal+letter+sample+steps.jpg%22,tid:%22OIP.Mc446e5e90c9ad661089bbc35165f320eH0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1371601"/>
            <a:ext cx="8534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28600"/>
            <a:ext cx="7315200" cy="1066800"/>
          </a:xfrm>
        </p:spPr>
        <p:txBody>
          <a:bodyPr/>
          <a:lstStyle/>
          <a:p>
            <a:r>
              <a:rPr lang="en-US" sz="2800" dirty="0" smtClean="0">
                <a:latin typeface="Jokerman" pitchFamily="82" charset="0"/>
              </a:rPr>
              <a:t>DID WE OR DID </a:t>
            </a:r>
            <a:r>
              <a:rPr lang="en-US" sz="2800" dirty="0" smtClean="0">
                <a:latin typeface="Jokerman" pitchFamily="82" charset="0"/>
              </a:rPr>
              <a:t>WE NOT</a:t>
            </a:r>
            <a:r>
              <a:rPr lang="en-US" sz="2800" dirty="0" smtClean="0">
                <a:latin typeface="Jokerman" pitchFamily="82" charset="0"/>
              </a:rPr>
              <a:t>?....UNDERSTAND!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228600" y="1447800"/>
            <a:ext cx="2286000" cy="480060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 smtClean="0"/>
              <a:t> </a:t>
            </a:r>
            <a:r>
              <a:rPr lang="en-US" sz="4800" dirty="0" smtClean="0">
                <a:solidFill>
                  <a:schemeClr val="accent1">
                    <a:lumMod val="50000"/>
                  </a:schemeClr>
                </a:solidFill>
                <a:latin typeface="Jokerman" pitchFamily="82" charset="0"/>
              </a:rPr>
              <a:t>NOW TODAY ITSELF I’LL WRITE ONE!</a:t>
            </a:r>
            <a:endParaRPr lang="en-US" sz="4800" dirty="0">
              <a:solidFill>
                <a:schemeClr val="accent1">
                  <a:lumMod val="50000"/>
                </a:schemeClr>
              </a:solidFill>
              <a:latin typeface="Jokerman" pitchFamily="82" charset="0"/>
            </a:endParaRPr>
          </a:p>
        </p:txBody>
      </p:sp>
      <p:pic>
        <p:nvPicPr>
          <p:cNvPr id="28674" name="Picture 2" descr="C:\Documents and Settings\pc\Desktop\CUT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371600"/>
            <a:ext cx="6248400" cy="5181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147</TotalTime>
  <Words>296</Words>
  <Application>Microsoft Office PowerPoint</Application>
  <PresentationFormat>On-screen Show (4:3)</PresentationFormat>
  <Paragraphs>41</Paragraphs>
  <Slides>18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Flow</vt:lpstr>
      <vt:lpstr>Document</vt:lpstr>
      <vt:lpstr>INFORMAL  LETTER</vt:lpstr>
      <vt:lpstr>TO A FRIEND</vt:lpstr>
      <vt:lpstr>AN ACQUIANTANCE</vt:lpstr>
      <vt:lpstr>OR A FAMILY MEMBER</vt:lpstr>
      <vt:lpstr>The classic informal letter has five parts as follows:</vt:lpstr>
      <vt:lpstr>notice</vt:lpstr>
      <vt:lpstr>2. Opening Salutation </vt:lpstr>
      <vt:lpstr>The third part- body block</vt:lpstr>
      <vt:lpstr>Example of a letter’s main part-body</vt:lpstr>
      <vt:lpstr>4.Closing Salutation </vt:lpstr>
      <vt:lpstr>The 5th part is the signature or how to sign-off</vt:lpstr>
      <vt:lpstr>Signature Block</vt:lpstr>
      <vt:lpstr>Slide 13</vt:lpstr>
      <vt:lpstr>Slide 14</vt:lpstr>
      <vt:lpstr>Slide 15</vt:lpstr>
      <vt:lpstr>Slide 16</vt:lpstr>
      <vt:lpstr> point out the mistakes </vt:lpstr>
      <vt:lpstr>DID WE OR DID WE NOT?....UNDERSTAND!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INFORMAL LETTER</dc:title>
  <dc:creator>pc</dc:creator>
  <cp:lastModifiedBy>pc</cp:lastModifiedBy>
  <cp:revision>34</cp:revision>
  <dcterms:created xsi:type="dcterms:W3CDTF">2016-03-10T17:17:30Z</dcterms:created>
  <dcterms:modified xsi:type="dcterms:W3CDTF">2016-03-12T11:27:50Z</dcterms:modified>
</cp:coreProperties>
</file>